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1"/>
  </p:notesMasterIdLst>
  <p:sldIdLst>
    <p:sldId id="256" r:id="rId2"/>
    <p:sldId id="272" r:id="rId3"/>
    <p:sldId id="273" r:id="rId4"/>
    <p:sldId id="274" r:id="rId5"/>
    <p:sldId id="278" r:id="rId6"/>
    <p:sldId id="279" r:id="rId7"/>
    <p:sldId id="259" r:id="rId8"/>
    <p:sldId id="265" r:id="rId9"/>
    <p:sldId id="267" r:id="rId10"/>
    <p:sldId id="266" r:id="rId11"/>
    <p:sldId id="268" r:id="rId12"/>
    <p:sldId id="269" r:id="rId13"/>
    <p:sldId id="270" r:id="rId14"/>
    <p:sldId id="260" r:id="rId15"/>
    <p:sldId id="275" r:id="rId16"/>
    <p:sldId id="261" r:id="rId17"/>
    <p:sldId id="276" r:id="rId18"/>
    <p:sldId id="277" r:id="rId19"/>
    <p:sldId id="2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73176" autoAdjust="0"/>
  </p:normalViewPr>
  <p:slideViewPr>
    <p:cSldViewPr snapToGrid="0">
      <p:cViewPr>
        <p:scale>
          <a:sx n="79" d="100"/>
          <a:sy n="79" d="100"/>
        </p:scale>
        <p:origin x="53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thank you for your time and attention. With my colleagues, Matthew Chen and Jasper Tsai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Introduce the Malware issue</a:t>
            </a:r>
            <a:endParaRPr lang="en-US" dirty="0"/>
          </a:p>
          <a:p>
            <a:r>
              <a:rPr lang="en-US" dirty="0"/>
              <a:t>The Android operating system has become a popular choice for smartphone users worldwide. And  has a global market share of 72% in the mobile operating systems market. However, the rapid growth of Android apps and its worldwide popularity in the smartphone market as well as it’s open-source nature has made it an easy and accessible target for malware. </a:t>
            </a:r>
          </a:p>
          <a:p>
            <a:endParaRPr lang="en-US" dirty="0"/>
          </a:p>
          <a:p>
            <a:r>
              <a:rPr lang="en-US" dirty="0"/>
              <a:t>For those of us unfamiliar with the concept, malware is a type of software that is designed to harm or exploit any device it infects. It can be used to steal personal information, damage files or even take control of a device. </a:t>
            </a:r>
          </a:p>
          <a:p>
            <a:endParaRPr lang="en-US" dirty="0"/>
          </a:p>
          <a:p>
            <a:r>
              <a:rPr lang="en-US" dirty="0"/>
              <a:t>How some of this Malware can get into your phone, is through permissions.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were apps caught by Google Play to be gaming or photography apps which were removed because they were caught accessing user data without consent.</a:t>
            </a:r>
          </a:p>
          <a:p>
            <a:endParaRPr lang="en-US" dirty="0"/>
          </a:p>
          <a:p>
            <a:r>
              <a:rPr lang="en-US" dirty="0"/>
              <a:t> So for any app, it usually asks you for authentication, if it can access your photos, your location </a:t>
            </a:r>
            <a:r>
              <a:rPr lang="en-US" dirty="0" err="1"/>
              <a:t>etc</a:t>
            </a:r>
            <a:r>
              <a:rPr lang="en-US" dirty="0"/>
              <a:t>…. Malware hiding in one of these apps can get into your phone and steal personal information from you. </a:t>
            </a:r>
          </a:p>
          <a:p>
            <a:endParaRPr lang="en-US" dirty="0"/>
          </a:p>
          <a:p>
            <a:r>
              <a:rPr lang="en-US" dirty="0"/>
              <a:t>Since the number of permissions continue to increase and app developers have the ability to create custom permissions, there are plenty of opportunities to gain control over devices and private data.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Android attempts to curb the harm of malicious software with updates to fix vulnerabilities, malware apps have also upgraded and adapted with time. </a:t>
            </a:r>
          </a:p>
          <a:p>
            <a:endParaRPr lang="en-US" dirty="0"/>
          </a:p>
          <a:p>
            <a:r>
              <a:rPr lang="en-US" dirty="0"/>
              <a:t>Therefore we think that newly created permissions could be significant in detecting current malware. </a:t>
            </a:r>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Introduce the Malware issue</a:t>
            </a:r>
            <a:endParaRPr lang="en-US" dirty="0"/>
          </a:p>
          <a:p>
            <a:r>
              <a:rPr lang="en-US" dirty="0"/>
              <a:t>The Android operating system has become a popular choice for smartphone users worldwide. And  has a global market share of 72% in the mobile operating systems market. However, the rapid growth of Android apps and its worldwide popularity in the smartphone market as well as it’s open-source nature has made it an easy and accessible target for malware. </a:t>
            </a:r>
          </a:p>
          <a:p>
            <a:endParaRPr lang="en-US" dirty="0"/>
          </a:p>
          <a:p>
            <a:r>
              <a:rPr lang="en-US" dirty="0"/>
              <a:t>For those of us unfamiliar with the concept, malware is a type of software that is designed to harm or exploit any device it infects. It can be used to steal personal information, damage files or even take control of a device. </a:t>
            </a:r>
          </a:p>
          <a:p>
            <a:endParaRPr lang="en-US" dirty="0"/>
          </a:p>
          <a:p>
            <a:r>
              <a:rPr lang="en-US" dirty="0"/>
              <a:t>How some of this Malware can get into your phone, is through permissions.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there were apps caught by Google Play to be gaming or photography apps which were removed because they were caught accessing user data without consent.</a:t>
            </a:r>
          </a:p>
          <a:p>
            <a:endParaRPr lang="en-US" dirty="0"/>
          </a:p>
          <a:p>
            <a:r>
              <a:rPr lang="en-US" dirty="0"/>
              <a:t> So for any app, it usually asks you for authentication, if it can access your photos, your location </a:t>
            </a:r>
            <a:r>
              <a:rPr lang="en-US" dirty="0" err="1"/>
              <a:t>etc</a:t>
            </a:r>
            <a:r>
              <a:rPr lang="en-US" dirty="0"/>
              <a:t>…. Malware hiding in one of these apps can get into your phone and steal personal information from you. </a:t>
            </a:r>
          </a:p>
          <a:p>
            <a:endParaRPr lang="en-US" dirty="0"/>
          </a:p>
          <a:p>
            <a:r>
              <a:rPr lang="en-US" dirty="0"/>
              <a:t>Since the number of permissions continue to increase and app developers have the ability to create custom permissions, there are plenty of opportunities to gain control over devices and private data.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Android attempts to curb the harm of malicious software with updates to fix vulnerabilities, malware apps have also upgraded and adapted with time. </a:t>
            </a:r>
          </a:p>
          <a:p>
            <a:endParaRPr lang="en-US" dirty="0"/>
          </a:p>
          <a:p>
            <a:r>
              <a:rPr lang="en-US" dirty="0"/>
              <a:t>Therefore we think that newly created permissions could be significant in detecting current malware. </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dataset from a paper by Mathur(2021),  in the UC Irvine Repository called </a:t>
            </a:r>
            <a:r>
              <a:rPr lang="en-US" dirty="0" err="1"/>
              <a:t>Naticus</a:t>
            </a:r>
            <a:r>
              <a:rPr lang="en-US" dirty="0"/>
              <a:t> which was a dataset size of roughly 30,000 benign and malware collected from 2010-2019 to identify the most significant permissions.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Google Play Store and Samsung have been known to contain malware, for simplicity, an assumption was made that the apps from these sources exhibit non-malicious behavior. To add additional assurance, the 15,000 apps chosen were ones that were rated ‘benign’ by an antivirus software and further pruned using a threshold of a specific API protection level resulting in 14633 benign apps. </a:t>
            </a:r>
          </a:p>
          <a:p>
            <a:endParaRPr lang="en-US" dirty="0"/>
          </a:p>
          <a:p>
            <a:r>
              <a:rPr lang="en-US" dirty="0"/>
              <a:t>The malware dataset was taken from Argus Lab’s Android Malware Database, of which a roughly similar random sample size of 14700 was taken.</a:t>
            </a:r>
          </a:p>
          <a:p>
            <a:endParaRPr lang="en-US" dirty="0"/>
          </a:p>
          <a:p>
            <a:r>
              <a:rPr lang="en-US" dirty="0"/>
              <a:t>After computing permission frequencies, the permissions that were called by less than 100 apps were removed which narrowed down the original 6761 features down to 86.</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Mention the article we will be referencing</a:t>
            </a:r>
          </a:p>
          <a:p>
            <a:r>
              <a:rPr lang="en-US" dirty="0"/>
              <a:t>The research article, Mathur 2021, that was the source of our dataset tackles had the same objective of investigating and classifying benign and malware using statistically selected Android permissions as features for various machine learning classifiers. </a:t>
            </a:r>
          </a:p>
          <a:p>
            <a:r>
              <a:rPr lang="en-US" u="sng" dirty="0"/>
              <a:t>Our objective</a:t>
            </a:r>
            <a:endParaRPr lang="en-US" u="none" dirty="0"/>
          </a:p>
          <a:p>
            <a:r>
              <a:rPr lang="en-US" u="none" dirty="0"/>
              <a:t>Our objective was first to use similar methods to get a similar performance to some of their machine learning methods before attempting to improve upon them with some of our own.</a:t>
            </a:r>
            <a:endParaRPr lang="en-US" u="sng"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9</a:t>
            </a:fld>
            <a:endParaRPr lang="en-US"/>
          </a:p>
        </p:txBody>
      </p:sp>
    </p:spTree>
    <p:extLst>
      <p:ext uri="{BB962C8B-B14F-4D97-AF65-F5344CB8AC3E}">
        <p14:creationId xmlns:p14="http://schemas.microsoft.com/office/powerpoint/2010/main" val="293472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637022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12/2/2023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12/2/2023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142018" cy="2852928"/>
          </a:xfrm>
        </p:spPr>
        <p:txBody>
          <a:bodyPr>
            <a:normAutofit/>
          </a:bodyPr>
          <a:lstStyle/>
          <a:p>
            <a:r>
              <a:rPr lang="en-US">
                <a:solidFill>
                  <a:srgbClr val="FFFFFF"/>
                </a:solidFill>
              </a:rPr>
              <a:t>Malware Detection</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a:solidFill>
                  <a:srgbClr val="FFFFFF"/>
                </a:solidFill>
              </a:rPr>
              <a:t>By: Mark Faynboym,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12/2/2023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13</a:t>
            </a:fld>
            <a:endParaRPr lang="en-US"/>
          </a:p>
        </p:txBody>
      </p:sp>
    </p:spTree>
    <p:extLst>
      <p:ext uri="{BB962C8B-B14F-4D97-AF65-F5344CB8AC3E}">
        <p14:creationId xmlns:p14="http://schemas.microsoft.com/office/powerpoint/2010/main" val="3042929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2857286814"/>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37084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2"/>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2"/>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2"/>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3"/>
          <a:stretch>
            <a:fillRect/>
          </a:stretch>
        </p:blipFill>
        <p:spPr>
          <a:xfrm>
            <a:off x="8172989" y="1953491"/>
            <a:ext cx="1423555" cy="1028787"/>
          </a:xfrm>
          <a:prstGeom prst="rect">
            <a:avLst/>
          </a:prstGeom>
        </p:spPr>
      </p:pic>
    </p:spTree>
    <p:extLst>
      <p:ext uri="{BB962C8B-B14F-4D97-AF65-F5344CB8AC3E}">
        <p14:creationId xmlns:p14="http://schemas.microsoft.com/office/powerpoint/2010/main" val="2504549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important feature in distinguishing malware applications</a:t>
            </a:r>
          </a:p>
          <a:p>
            <a:r>
              <a:rPr lang="en-US" dirty="0"/>
              <a:t>The permission RECEIVE is the most important feature in distinguishing benign applications</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a:t>Malware is malicious software that is designed to harm or exploit devices. </a:t>
            </a:r>
          </a:p>
          <a:p>
            <a:pPr>
              <a:lnSpc>
                <a:spcPct val="120000"/>
              </a:lnSpc>
            </a:pPr>
            <a:r>
              <a:rPr lang="en-US"/>
              <a:t>It can be used to steal personal information, damage files or even take control of a device. </a:t>
            </a:r>
          </a:p>
          <a:p>
            <a:pPr>
              <a:lnSpc>
                <a:spcPct val="120000"/>
              </a:lnSpc>
            </a:pPr>
            <a:r>
              <a:rPr lang="en-US"/>
              <a:t>Android has a global market share of 72% in the mobile OS market. However, it’s open-source nature has made it an easy and accessible target for malware. </a:t>
            </a:r>
          </a:p>
          <a:p>
            <a:pPr>
              <a:lnSpc>
                <a:spcPct val="120000"/>
              </a:lnSpc>
            </a:pPr>
            <a:endParaRPr lang="en-US"/>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12/2/2023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15957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443599" y="2019299"/>
            <a:ext cx="6313932" cy="3063875"/>
            <a:chOff x="691491" y="3429000"/>
            <a:chExt cx="6313932" cy="3063875"/>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691491" y="4737976"/>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2"/>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12/2/2023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8</a:t>
            </a:fld>
            <a:endParaRPr lang="en-US"/>
          </a:p>
        </p:txBody>
      </p:sp>
    </p:spTree>
    <p:extLst>
      <p:ext uri="{BB962C8B-B14F-4D97-AF65-F5344CB8AC3E}">
        <p14:creationId xmlns:p14="http://schemas.microsoft.com/office/powerpoint/2010/main" val="4225734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9</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1847</Words>
  <Application>Microsoft Office PowerPoint</Application>
  <PresentationFormat>Widescreen</PresentationFormat>
  <Paragraphs>217</Paragraphs>
  <Slides>19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 LT Pro</vt:lpstr>
      <vt:lpstr>Avenir Next LT Pro Light</vt:lpstr>
      <vt:lpstr>Calibri</vt:lpstr>
      <vt:lpstr>Cambria Math</vt:lpstr>
      <vt:lpstr>VeniceBeachVTI</vt:lpstr>
      <vt:lpstr>Malware Detection</vt:lpstr>
      <vt:lpstr>Introduction: android malware</vt:lpstr>
      <vt:lpstr>Introduction: malware Detection</vt:lpstr>
      <vt:lpstr>Introduction: Data source</vt:lpstr>
      <vt:lpstr>Exploratory data analysis</vt:lpstr>
      <vt:lpstr>Exploratory data analysis</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Prediction Performance</vt:lpstr>
      <vt:lpstr>Results: Evaluation speed</vt:lpstr>
      <vt:lpstr>Results: Interpretation RF Feature importance</vt:lpstr>
      <vt:lpstr>Results: Interpretation LOGISTIC REGRESSION COEFFICIENTS</vt:lpstr>
      <vt:lpstr>Results: Interpretation shallow DECISION TREE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Matthew Chen</cp:lastModifiedBy>
  <cp:revision>17</cp:revision>
  <dcterms:created xsi:type="dcterms:W3CDTF">2023-11-26T00:17:42Z</dcterms:created>
  <dcterms:modified xsi:type="dcterms:W3CDTF">2023-12-03T00:44:29Z</dcterms:modified>
</cp:coreProperties>
</file>